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5" r:id="rId5"/>
    <p:sldId id="306" r:id="rId6"/>
    <p:sldId id="317" r:id="rId7"/>
    <p:sldId id="294" r:id="rId8"/>
    <p:sldId id="320" r:id="rId9"/>
    <p:sldId id="307" r:id="rId10"/>
    <p:sldId id="318" r:id="rId11"/>
    <p:sldId id="316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87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62A5AE42-7DC1-8140-9B13-146984FDEF22}" type="datetimeFigureOut">
              <a:rPr lang="de-DE" smtClean="0"/>
              <a:t>05.02.2024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17369B77-94AB-0344-9EBF-9DB9EE8D3AB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E8F75F72-8950-AF4F-9381-1D26FB547EA1}" type="datetimeFigureOut">
              <a:rPr lang="de-DE" smtClean="0"/>
              <a:t>05.02.2024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0775476F-A808-1F46-A368-07984F6DA2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0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0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07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73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0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775476F-A808-1F46-A368-07984F6DA2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in Bild, das Text enthält, Pflanze&#10;&#10;Automatisch generierte Beschreibung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d 10" descr="Ein Bild, das Text enthält&#10;&#10;Automatisch generierte Beschreibung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 Bild mit Keramik, Porzellan&#10;&#10;Automatisch generierte Beschreibung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de-DE" sz="46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de-DE" sz="2400"/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9" name="Bild 8" descr="Ein Bild mit Textilien&#10;&#10;Automatisch generierte Beschreibung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 Bild mit Blume, Pflanze&#10;&#10;Automatisch generierte Beschreibung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36" name="Bild 35" descr="Nahaufnahme eines Baums&#10;&#10;Die Beschreibung wurde automatisch mit mittlerem Zuverlässigkeitsgrad generiert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pic>
        <p:nvPicPr>
          <p:cNvPr id="38" name="Bild 37" descr="Eine Gruppe von Blumen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de-DE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de-DE" sz="2000" b="0">
                <a:latin typeface="+mj-lt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de-DE" sz="1600"/>
            </a:lvl1pPr>
            <a:lvl2pPr>
              <a:buClr>
                <a:srgbClr val="73292A"/>
              </a:buClr>
              <a:defRPr lang="de-DE" sz="1400"/>
            </a:lvl2pPr>
            <a:lvl3pPr>
              <a:buClr>
                <a:srgbClr val="73292A"/>
              </a:buClr>
              <a:defRPr lang="de-DE" sz="1200"/>
            </a:lvl3pPr>
            <a:lvl4pPr>
              <a:buClr>
                <a:srgbClr val="73292A"/>
              </a:buClr>
              <a:defRPr lang="de-DE" sz="1100"/>
            </a:lvl4pPr>
            <a:lvl5pPr>
              <a:buClr>
                <a:srgbClr val="73292A"/>
              </a:buClr>
              <a:defRPr lang="de-DE" sz="11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Ein Bild mit Textilien&#10;&#10;Automatisch generierte Beschreibung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8" name="Bild 7" descr="Ein Bild mit Blume, Pflanze&#10;&#10;Automatisch generierte Beschreibung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Bild 9" descr="Nahaufnahme einer Blum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Bild 11" descr="Nahaufnahme einer Blum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de-D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de-D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de-DE"/>
            </a:def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7" name="Bild 6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de-DE"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 sz="2000"/>
            </a:lvl5pPr>
            <a:lvl6pPr>
              <a:defRPr lang="de-DE" sz="2000"/>
            </a:lvl6pPr>
            <a:lvl7pPr>
              <a:defRPr lang="de-DE" sz="2000"/>
            </a:lvl7pPr>
            <a:lvl8pPr>
              <a:defRPr lang="de-DE" sz="2000"/>
            </a:lvl8pPr>
            <a:lvl9pPr>
              <a:defRPr lang="de-DE"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de-DE"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de-DE" sz="3200"/>
            </a:lvl1pPr>
            <a:lvl2pPr marL="457200" indent="0">
              <a:buNone/>
              <a:defRPr lang="de-DE" sz="2800"/>
            </a:lvl2pPr>
            <a:lvl3pPr marL="914400" indent="0">
              <a:buNone/>
              <a:defRPr lang="de-DE" sz="2400"/>
            </a:lvl3pPr>
            <a:lvl4pPr marL="1371600" indent="0">
              <a:buNone/>
              <a:defRPr lang="de-DE" sz="2000"/>
            </a:lvl4pPr>
            <a:lvl5pPr marL="1828800" indent="0">
              <a:buNone/>
              <a:defRPr lang="de-DE" sz="2000"/>
            </a:lvl5pPr>
            <a:lvl6pPr marL="2286000" indent="0">
              <a:buNone/>
              <a:defRPr lang="de-DE" sz="2000"/>
            </a:lvl6pPr>
            <a:lvl7pPr marL="2743200" indent="0">
              <a:buNone/>
              <a:defRPr lang="de-DE" sz="2000"/>
            </a:lvl7pPr>
            <a:lvl8pPr marL="3200400" indent="0">
              <a:buNone/>
              <a:defRPr lang="de-DE" sz="2000"/>
            </a:lvl8pPr>
            <a:lvl9pPr marL="3657600" indent="0">
              <a:buNone/>
              <a:defRPr lang="de-DE"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in Bild mit Textilien&#10;&#10;Automatisch generierte Beschreibung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3" name="Bild 12" descr="Eine Gruppe von Blumen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2" name="Inhaltsplatzhalt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de-DE" sz="2400"/>
            </a:lvl1pPr>
            <a:lvl2pPr marL="228600">
              <a:buClr>
                <a:srgbClr val="73292A"/>
              </a:buClr>
              <a:defRPr lang="de-DE" sz="2000"/>
            </a:lvl2pPr>
            <a:lvl3pPr marL="685800">
              <a:buClr>
                <a:srgbClr val="73292A"/>
              </a:buClr>
              <a:defRPr lang="de-DE" sz="1800"/>
            </a:lvl3pPr>
            <a:lvl4pPr marL="1143000">
              <a:buClr>
                <a:srgbClr val="73292A"/>
              </a:buClr>
              <a:defRPr lang="de-DE" sz="1600"/>
            </a:lvl4pPr>
            <a:lvl5pPr marL="1600200">
              <a:buClr>
                <a:srgbClr val="73292A"/>
              </a:buClr>
              <a:defRPr lang="de-DE" sz="16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pic>
        <p:nvPicPr>
          <p:cNvPr id="6" name="Bild 5" descr="Ein Bild mit Blume, Pflanze&#10;&#10;Automatisch generierte Beschreibung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de-DE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de-DE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de-DE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de-DE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de-DE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1" name="Bild 10" descr="Nahaufnahme einer Pflanze&#10;&#10;Die Beschreibung wurde automatisch mit geringem Zuverlässigkeitsgrad generiert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Bild 8" descr="Ein Bild mit Bettzeug, Textilie&#10;&#10;Automatisch generierte Beschreibung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Bild 14" descr="Ein Bild mit Keramik, Porzellan&#10;&#10;Automatisch generierte Beschreibung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Bild 16" descr="Ein Bild, das Text enthält&#10;&#10;Automatisch generierte Beschreibung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de-DE" sz="44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de-DE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ü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de-DE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de-DE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8" name="Bild 7" descr="Ein Bild mit Textilien&#10;&#10;Automatisch generierte Beschreibung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6" name="Bild 15" descr="Ein Bild mit Blume, Pflanze&#10;&#10;Automatisch generierte Beschreibung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Bild 18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de-DE" sz="44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de-DE" sz="2400">
                <a:solidFill>
                  <a:schemeClr val="accent3"/>
                </a:solidFill>
              </a:defRPr>
            </a:lvl1pPr>
            <a:lvl2pPr marL="457200" indent="0">
              <a:buNone/>
              <a:defRPr lang="de-D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de-D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de-D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de-DE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”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de-DE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de-DE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22" name="Bildplatzhalt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1" name="Bildplatzhalt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Bildplatzhalt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pic>
        <p:nvPicPr>
          <p:cNvPr id="10" name="Bild 9" descr="Ein Bild mit einem Weichtier, Insekt&#10;&#10;Automatisch generierte Beschreibung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de-DE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22" name="Bildplatzhalt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6" name="Bildplatzhalt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5" name="Textplatzhalt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4" name="Textplatzhalt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1" name="Bildplatzhalt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6" name="Bildplatzhalt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8" name="Textplatzhalt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0" name="Bildplatzhalt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Textplatzhalt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9" name="Bildplatzhalt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7" name="Bildplatzhalt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Textplatzhalt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1" name="Textplatzhalt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de-DE" sz="1400" spc="20" baseline="0">
                <a:latin typeface="+mn-lt"/>
              </a:defRPr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de-DE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de-DE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142310"/>
            <a:ext cx="6693408" cy="1196114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6600" dirty="0"/>
              <a:t>Kreativ Atelier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029" y="4584191"/>
            <a:ext cx="3800141" cy="975360"/>
          </a:xfrm>
        </p:spPr>
        <p:txBody>
          <a:bodyPr rtlCol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 sz="3600" dirty="0"/>
              <a:t> Entdecke deine bunten Seiten!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071154"/>
            <a:ext cx="8695944" cy="1045029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1942011"/>
            <a:ext cx="8865326" cy="340722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>
              <a:lnSpc>
                <a:spcPct val="120000"/>
              </a:lnSpc>
            </a:pPr>
            <a:r>
              <a:rPr lang="de-CH" sz="1800" dirty="0"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diesem Workshop kannst du deine </a:t>
            </a: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Kreativität individuell und unabhängig von einer Fachrichtung anwenden, erforschen und reflektieren</a:t>
            </a:r>
            <a:r>
              <a:rPr lang="de-CH" sz="1800" dirty="0"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Egal, ob Du Dich als kreativ betrachtest oder nicht, ob Du meinst, Deine Kreativität etwas verloren zu haben oder nicht weisst, wohin mit Deinen vielen Ideen, </a:t>
            </a:r>
          </a:p>
          <a:p>
            <a:pPr>
              <a:lnSpc>
                <a:spcPct val="120000"/>
              </a:lnSpc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Interesse an diesem Thema bist Du hier gerade richtig. </a:t>
            </a:r>
          </a:p>
          <a:p>
            <a:pPr>
              <a:lnSpc>
                <a:spcPct val="120000"/>
              </a:lnSpc>
            </a:pPr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.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Kreativ Atelier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80869-3A54-65F1-B008-F0A38ECD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577" y="136525"/>
            <a:ext cx="4539343" cy="1169761"/>
          </a:xfrm>
        </p:spPr>
        <p:txBody>
          <a:bodyPr/>
          <a:lstStyle/>
          <a:p>
            <a:r>
              <a:rPr lang="de-CH" dirty="0"/>
              <a:t>Ziele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F6D6C5-FCB5-5422-A24C-82E2E5E5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Kreativ Atelier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F916EA-8946-A7D9-5457-A91EFF2D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D844CF9-67BC-498C-BE28-F12B5BEF5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93577" y="1010194"/>
            <a:ext cx="4539343" cy="549119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endParaRPr lang="de-CH" sz="1800" dirty="0">
              <a:effectLst/>
              <a:latin typeface="Segoe UI Semilight" panose="020B04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Teilnehmenden </a:t>
            </a:r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Symbol" pitchFamily="2" charset="2"/>
              <a:buChar char="-"/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lernen Methoden und Tools aus der Kreativitätsforschung kennen, um die Fantasie zu wecken, die eigene Kreativität zu entdecken, zu würdigen und auszuleben.</a:t>
            </a:r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Symbol" pitchFamily="2" charset="2"/>
              <a:buChar char="-"/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finden ihre eigenen Wege, wie sie ihre Lebensenergie und kreatives Denken und Handeln im Alltag aktivieren können.</a:t>
            </a:r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Symbol" pitchFamily="2" charset="2"/>
              <a:buChar char="-"/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machen neue Erfahrungen mit kreativen Prozessen in verschiedenen Ausdrucksformen wie Poesie, Theater, Musik, Bewegung und Bildnerisches Gestalten.</a:t>
            </a:r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Symbol" pitchFamily="2" charset="2"/>
              <a:buChar char="-"/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reflektieren in unterschiedlichen Formaten über ihre eigenen kreativen Prozesse, sodass der Mut wächst, kreative Prozesse zuzulassen. </a:t>
            </a:r>
            <a:r>
              <a:rPr lang="de-CH" sz="1800" dirty="0"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Gewohntes</a:t>
            </a: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wird in neuem Licht </a:t>
            </a:r>
            <a:r>
              <a:rPr lang="de-CH" sz="1800" dirty="0"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vertieft betrachtet</a:t>
            </a: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sodass Nuancen und Farben darin (wieder-) entdeckt werden.</a:t>
            </a:r>
            <a:endParaRPr lang="de-CH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Symbol" pitchFamily="2" charset="2"/>
              <a:buChar char="-"/>
            </a:pPr>
            <a:r>
              <a:rPr lang="de-CH" sz="1800" dirty="0"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Erhalten beiläufig Inputs, um Fantasie und Kreativität bei anderen Menschen oder Kindern zu fördern und im pädagogischen Kontext produktiv einfliessen zu lassen.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5125BDF-25DD-E978-7C61-C240F79F03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3D7397-BAB7-E246-0FB4-C7358E851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96" y="1225484"/>
            <a:ext cx="4407031" cy="44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40000" lnSpcReduction="20000"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Kreativität…</a:t>
            </a:r>
          </a:p>
        </p:txBody>
      </p:sp>
      <p:pic>
        <p:nvPicPr>
          <p:cNvPr id="10" name="Bild 9" descr="Akzent des Pflanzenblattes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Kreativ Atelier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06869-C578-0FE6-E361-73637EF77A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2CF61F-314F-1E47-054C-863A96499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253" y="1337763"/>
            <a:ext cx="7325747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5F67F-A9B0-AD49-A9F0-5FC716BC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30941B-F9D2-13EB-6353-AD31B79C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3DD329-E83E-DD50-D61D-24689656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CEC1A2F-3E61-6B8F-B99C-718F222FC0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8B4761-F86A-0334-326A-EE2E6A0A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516" y="1035658"/>
            <a:ext cx="3956647" cy="4712616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2990C9-E352-E73F-CBCD-18C6F689D8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99A88B-BF66-ECCB-9472-DD143BFC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37" y="460075"/>
            <a:ext cx="4159427" cy="61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8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el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Kursleitung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114800" cy="365125"/>
          </a:xfrm>
        </p:spPr>
        <p:txBody>
          <a:bodyPr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Kreativ Atelier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008" y="6356350"/>
            <a:ext cx="2743200" cy="365125"/>
          </a:xfrm>
        </p:spPr>
        <p:txBody>
          <a:bodyPr rtlCol="0" anchor="ctr">
            <a:normAutofit/>
          </a:bodyPr>
          <a:lstStyle>
            <a:defPPr>
              <a:defRPr lang="de-DE"/>
            </a:defPPr>
          </a:lstStyle>
          <a:p>
            <a:pPr rtl="0">
              <a:spcAft>
                <a:spcPts val="600"/>
              </a:spcAft>
            </a:pPr>
            <a:fld id="{294A09A9-5501-47C1-A89A-A340965A2BE2}" type="slidenum">
              <a:rPr lang="de-DE" smtClean="0"/>
              <a:pPr rtl="0">
                <a:spcAft>
                  <a:spcPts val="600"/>
                </a:spcAft>
              </a:pPr>
              <a:t>6</a:t>
            </a:fld>
            <a:endParaRPr lang="de-DE"/>
          </a:p>
        </p:txBody>
      </p:sp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198B221D-32CA-8686-1AAA-B27DE25152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r="-2" b="16987"/>
          <a:stretch/>
        </p:blipFill>
        <p:spPr>
          <a:xfrm>
            <a:off x="6473640" y="2334303"/>
            <a:ext cx="3075432" cy="3320861"/>
          </a:xfr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14EEFF8-243D-2E2A-B4B4-16BD9BCC022B}"/>
              </a:ext>
            </a:extLst>
          </p:cNvPr>
          <p:cNvSpPr txBox="1"/>
          <p:nvPr/>
        </p:nvSpPr>
        <p:spPr>
          <a:xfrm>
            <a:off x="1242204" y="2562044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Béatrice Gründler</a:t>
            </a:r>
          </a:p>
          <a:p>
            <a:endParaRPr lang="de-DE" sz="1200" b="1" dirty="0"/>
          </a:p>
          <a:p>
            <a:r>
              <a:rPr lang="de-DE" sz="1200" b="1" dirty="0"/>
              <a:t>MAS  Bilden Künste Gesellschaft ZHdK, Dozentin für Fachdidaktik Musik, Liedermacherin, Autorin</a:t>
            </a:r>
          </a:p>
          <a:p>
            <a:endParaRPr lang="de-DE" sz="1200" dirty="0"/>
          </a:p>
          <a:p>
            <a:r>
              <a:rPr lang="de-DE" sz="1200" dirty="0"/>
              <a:t>Tätigkeitsfelder:</a:t>
            </a:r>
            <a:br>
              <a:rPr lang="de-DE" sz="1200" dirty="0"/>
            </a:br>
            <a:r>
              <a:rPr lang="de-DE" sz="1200" dirty="0"/>
              <a:t>Lehrer aus- und Weiterbildung, Kursleiterin, Mehrperspektivisches Denken und Arbeiten, Focusing Trainerin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4" y="2356915"/>
            <a:ext cx="9957064" cy="2232337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marL="228600">
              <a:lnSpc>
                <a:spcPct val="107000"/>
              </a:lnSpc>
            </a:pPr>
            <a:r>
              <a:rPr lang="de-CH" sz="2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          Das spielerische Bewegen zwischen Chaos und Ordnung sowie der Fülle und Reduktion ist eine </a:t>
            </a:r>
            <a:br>
              <a:rPr lang="de-CH" sz="2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</a:br>
            <a:r>
              <a:rPr lang="de-CH" sz="2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schöpferische Quelle. 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686" y="1959429"/>
            <a:ext cx="1278330" cy="2113888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“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r>
              <a:rPr lang="de-CH" i="1" dirty="0">
                <a:latin typeface="Segoe UI Semilight" panose="020B0402040204020203" pitchFamily="34" charset="0"/>
                <a:ea typeface="Calibri" panose="020F0502020204030204" pitchFamily="34" charset="0"/>
              </a:rPr>
              <a:t>Béatrice Gründler, Liedermacherin, Autorin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0738" y="2893483"/>
            <a:ext cx="945473" cy="2232336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25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1" y="2889504"/>
            <a:ext cx="3796936" cy="1088136"/>
          </a:xfrm>
        </p:spPr>
        <p:txBody>
          <a:bodyPr rtlCol="0">
            <a:normAutofit fontScale="90000"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Achtung: Nebenwirkungen!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069" y="1282045"/>
            <a:ext cx="4859381" cy="4700744"/>
          </a:xfrm>
        </p:spPr>
        <p:txBody>
          <a:bodyPr rtlCol="0">
            <a:normAutofit fontScale="77500" lnSpcReduction="20000"/>
          </a:bodyPr>
          <a:lstStyle>
            <a:defPPr>
              <a:defRPr lang="de-DE"/>
            </a:defPPr>
          </a:lstStyle>
          <a:p>
            <a:pPr rtl="0"/>
            <a:r>
              <a:rPr lang="de-DE" dirty="0"/>
              <a:t>Achtung! </a:t>
            </a:r>
          </a:p>
          <a:p>
            <a:pPr rtl="0"/>
            <a:r>
              <a:rPr lang="de-DE" dirty="0"/>
              <a:t>Dieses Atelier kann nachhaltige Nebenwirkungen haben: </a:t>
            </a:r>
          </a:p>
          <a:p>
            <a:pPr rtl="0"/>
            <a:r>
              <a:rPr lang="de-DE" dirty="0"/>
              <a:t>Flow und Sinnhaftigkeit in unserem Tun kann glücklich machen. </a:t>
            </a:r>
          </a:p>
          <a:p>
            <a:pPr rtl="0"/>
            <a:r>
              <a:rPr lang="de-DE" dirty="0"/>
              <a:t>Bei Unsicherheiten fragen sie ihren </a:t>
            </a:r>
          </a:p>
          <a:p>
            <a:pPr rtl="0"/>
            <a:r>
              <a:rPr lang="de-DE" dirty="0"/>
              <a:t>inneren Kern.</a:t>
            </a:r>
          </a:p>
          <a:p>
            <a:pPr rtl="0"/>
            <a:r>
              <a:rPr lang="de-DE" dirty="0"/>
              <a:t>Ich freue mich auf individuelle und gemeinsame  kreative Prozesse!</a:t>
            </a:r>
          </a:p>
          <a:p>
            <a:pPr rtl="0"/>
            <a:r>
              <a:rPr lang="de-DE" dirty="0">
                <a:sym typeface="Wingdings" panose="05000000000000000000" pitchFamily="2" charset="2"/>
              </a:rPr>
              <a:t> </a:t>
            </a:r>
            <a:r>
              <a:rPr lang="de-DE" dirty="0"/>
              <a:t>Béatrice Gründler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685EA1-CBA6-89A6-0C92-B42AB60C0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8" y="156755"/>
            <a:ext cx="4362994" cy="65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8_TF56410444_Win32" id="{47B1ABA9-DD8B-4C84-A317-B5152EEB7B07}" vid="{FD01B183-1F20-4585-BAEA-BAA48FC384A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{C699B47E-D4C9-467E-901B-87931C0AD707}tf56410444_win32</Template>
  <TotalTime>0</TotalTime>
  <Words>331</Words>
  <Application>Microsoft Office PowerPoint</Application>
  <PresentationFormat>Breitbild</PresentationFormat>
  <Paragraphs>50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Segoe UI Semilight</vt:lpstr>
      <vt:lpstr>Symbol</vt:lpstr>
      <vt:lpstr>Wingdings</vt:lpstr>
      <vt:lpstr>Office-Design</vt:lpstr>
      <vt:lpstr>Kreativ Atelier</vt:lpstr>
      <vt:lpstr>Inhalte</vt:lpstr>
      <vt:lpstr>Ziele</vt:lpstr>
      <vt:lpstr>PowerPoint-Präsentation</vt:lpstr>
      <vt:lpstr>PowerPoint-Präsentation</vt:lpstr>
      <vt:lpstr>Kursleitung</vt:lpstr>
      <vt:lpstr>           Das spielerische Bewegen zwischen Chaos und Ordnung sowie der Fülle und Reduktion ist eine  schöpferische Quelle. </vt:lpstr>
      <vt:lpstr>Achtung: Nebenwirkungen!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 Atelier</dc:title>
  <dc:creator>Beatrice Gründler</dc:creator>
  <cp:lastModifiedBy>Beatrice Gründler</cp:lastModifiedBy>
  <cp:revision>10</cp:revision>
  <dcterms:created xsi:type="dcterms:W3CDTF">2023-10-29T08:41:16Z</dcterms:created>
  <dcterms:modified xsi:type="dcterms:W3CDTF">2024-02-05T18:18:59Z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